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336" r:id="rId6"/>
    <p:sldId id="337" r:id="rId7"/>
    <p:sldId id="341" r:id="rId8"/>
    <p:sldId id="342" r:id="rId9"/>
    <p:sldId id="343" r:id="rId10"/>
    <p:sldId id="344" r:id="rId11"/>
    <p:sldId id="345" r:id="rId12"/>
    <p:sldId id="346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8" autoAdjust="0"/>
    <p:restoredTop sz="95161" autoAdjust="0"/>
  </p:normalViewPr>
  <p:slideViewPr>
    <p:cSldViewPr snapToGrid="0" showGuides="1">
      <p:cViewPr varScale="1">
        <p:scale>
          <a:sx n="121" d="100"/>
          <a:sy n="121" d="100"/>
        </p:scale>
        <p:origin x="184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undo custSel modSld modShowInfo">
      <pc:chgData name="Kasemir, Kay" userId="054400b3-7951-40c1-99c2-2a9da969a883" providerId="ADAL" clId="{C4AC3270-B16A-549E-93BE-6F71785770FC}" dt="2026-06-19T13:34:55.776" v="146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6/19/26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1BCD5480-ADAD-483C-A991-EA020DDB5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88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Channel Access Security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Sinclair,</a:t>
            </a:r>
            <a:br>
              <a:rPr lang="en-US" dirty="0"/>
            </a:br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/>
              <a:t>July </a:t>
            </a:r>
            <a:r>
              <a:rPr lang="en-US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Plan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3692" y="1550020"/>
            <a:ext cx="9598890" cy="4407435"/>
          </a:xfrm>
        </p:spPr>
        <p:txBody>
          <a:bodyPr/>
          <a:lstStyle/>
          <a:p>
            <a:pPr marL="403225" lvl="1" indent="0">
              <a:lnSpc>
                <a:spcPct val="1000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Run a database with “..:ramp” and “..:limit” records</a:t>
            </a:r>
          </a:p>
          <a:p>
            <a:pPr marL="403225" lvl="1" indent="0">
              <a:lnSpc>
                <a:spcPct val="1000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Note that there are no restrictions on modifying ..:limit</a:t>
            </a:r>
          </a:p>
          <a:p>
            <a:pPr marL="403225" lvl="1" indent="0">
              <a:lnSpc>
                <a:spcPct val="10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03225" lvl="1" indent="0">
              <a:lnSpc>
                <a:spcPct val="1000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Reconfigure the IOC to use access security</a:t>
            </a:r>
          </a:p>
          <a:p>
            <a:pPr marL="403225" lvl="1" indent="0">
              <a:lnSpc>
                <a:spcPct val="1000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Assert that only user “expert” may modify the above PV when security is enabled</a:t>
            </a:r>
          </a:p>
          <a:p>
            <a:pPr marL="403225" lvl="1" indent="0">
              <a:lnSpc>
                <a:spcPct val="10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03225" lvl="1" indent="0">
              <a:lnSpc>
                <a:spcPct val="1000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Disable access security and verify no restrictions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Open two terminal windows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110" y="1008856"/>
            <a:ext cx="6096000" cy="5336526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1 – run IOC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cd /</a:t>
            </a:r>
            <a:r>
              <a:rPr lang="en-US" altLang="en-US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dirty="0">
                <a:ea typeface="ＭＳ Ｐゴシック" panose="020B0600070205080204" pitchFamily="34" charset="-128"/>
              </a:rPr>
              <a:t>/examples/10_casecurity</a:t>
            </a: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Read database and run it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gedit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demo.db</a:t>
            </a:r>
            <a:r>
              <a:rPr lang="en-US" altLang="en-US" sz="1800" dirty="0">
                <a:ea typeface="ＭＳ Ｐゴシック" panose="020B0600070205080204" pitchFamily="34" charset="-128"/>
              </a:rPr>
              <a:t> &amp;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softIoc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–m S=demo –d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demo.db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Check who’s connected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casr</a:t>
            </a:r>
            <a:r>
              <a:rPr lang="en-US" altLang="en-US" sz="1800" dirty="0">
                <a:ea typeface="ＭＳ Ｐゴシック" panose="020B0600070205080204" pitchFamily="34" charset="-128"/>
              </a:rPr>
              <a:t> 1</a:t>
            </a: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Verify that there is no 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acc.sec</a:t>
            </a:r>
            <a:r>
              <a:rPr lang="en-US" altLang="en-US" sz="2200" dirty="0">
                <a:ea typeface="ＭＳ Ｐゴシック" panose="020B0600070205080204" pitchFamily="34" charset="-128"/>
              </a:rPr>
              <a:t>.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asdbdump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E09C6F-A3FF-8743-8442-BAA466EBB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370" y="1008856"/>
            <a:ext cx="5269397" cy="5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2 – access it</a:t>
            </a: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camonitor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demo:ramp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Ctrl-C to stop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camonitor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, then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caput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sz="1800" dirty="0">
                <a:ea typeface="ＭＳ Ｐゴシック" panose="020B0600070205080204" pitchFamily="34" charset="-128"/>
              </a:rPr>
              <a:t> 5</a:t>
            </a: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Note that write succeeds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caget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demo:limit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camonitor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demo:ramp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83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Add Access Security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111" y="1008856"/>
            <a:ext cx="6398489" cy="5336526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1 – run IOC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cd /</a:t>
            </a:r>
            <a:r>
              <a:rPr lang="en-US" altLang="en-US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dirty="0">
                <a:ea typeface="ＭＳ Ｐゴシック" panose="020B0600070205080204" pitchFamily="34" charset="-128"/>
              </a:rPr>
              <a:t>/examples/10_casecurity</a:t>
            </a: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Check what we’re running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gedit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secure.acf</a:t>
            </a:r>
            <a:r>
              <a:rPr lang="en-US" altLang="en-US" sz="1800" dirty="0">
                <a:ea typeface="ＭＳ Ｐゴシック" panose="020B0600070205080204" pitchFamily="34" charset="-128"/>
              </a:rPr>
              <a:t> &amp;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softIoc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–m S=demo –d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demo.db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–a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secure.acf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Check who’s connected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casr</a:t>
            </a:r>
            <a:r>
              <a:rPr lang="en-US" altLang="en-US" sz="1800" dirty="0">
                <a:ea typeface="ＭＳ Ｐゴシック" panose="020B0600070205080204" pitchFamily="34" charset="-128"/>
              </a:rPr>
              <a:t> 1</a:t>
            </a: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Verify that 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acc.sec</a:t>
            </a:r>
            <a:r>
              <a:rPr lang="en-US" altLang="en-US" sz="2200" dirty="0">
                <a:ea typeface="ＭＳ Ｐゴシック" panose="020B0600070205080204" pitchFamily="34" charset="-128"/>
              </a:rPr>
              <a:t>. rules are defined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asdbdump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E09C6F-A3FF-8743-8442-BAA466EBB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127" y="1008856"/>
            <a:ext cx="4378036" cy="5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2 – access it</a:t>
            </a: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camonitor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demo:ramp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Note that write still succeeds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caput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sz="1800" dirty="0">
                <a:ea typeface="ＭＳ Ｐゴシック" panose="020B0600070205080204" pitchFamily="34" charset="-128"/>
              </a:rPr>
              <a:t> 5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caget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demo:limit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camonitor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demo:ramp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            Explain why!</a:t>
            </a:r>
          </a:p>
        </p:txBody>
      </p:sp>
    </p:spTree>
    <p:extLst>
      <p:ext uri="{BB962C8B-B14F-4D97-AF65-F5344CB8AC3E}">
        <p14:creationId xmlns:p14="http://schemas.microsoft.com/office/powerpoint/2010/main" val="378642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Enable Access Security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111" y="1008856"/>
            <a:ext cx="6634016" cy="5336526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1 – Update </a:t>
            </a:r>
            <a:r>
              <a:rPr lang="en-US" altLang="en-US" dirty="0" err="1">
                <a:ea typeface="ＭＳ Ｐゴシック" panose="020B0600070205080204" pitchFamily="34" charset="-128"/>
              </a:rPr>
              <a:t>databse</a:t>
            </a:r>
            <a:r>
              <a:rPr lang="en-US" altLang="en-US" dirty="0">
                <a:ea typeface="ＭＳ Ｐゴシック" panose="020B0600070205080204" pitchFamily="34" charset="-128"/>
              </a:rPr>
              <a:t> &amp; run IOC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cd /</a:t>
            </a:r>
            <a:r>
              <a:rPr lang="en-US" altLang="en-US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dirty="0">
                <a:ea typeface="ＭＳ Ｐゴシック" panose="020B0600070205080204" pitchFamily="34" charset="-128"/>
              </a:rPr>
              <a:t>/examples/10_casecurity</a:t>
            </a: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Check “ACF” comments in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demo.db</a:t>
            </a:r>
            <a:r>
              <a:rPr lang="en-US" altLang="en-US" sz="1800" dirty="0">
                <a:ea typeface="ＭＳ Ｐゴシック" panose="020B0600070205080204" pitchFamily="34" charset="-128"/>
              </a:rPr>
              <a:t>,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compare to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solution.db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softIoc</a:t>
            </a:r>
            <a:r>
              <a:rPr lang="en-US" altLang="en-US" sz="1800" dirty="0">
                <a:ea typeface="ＭＳ Ｐゴシック" panose="020B0600070205080204" pitchFamily="34" charset="-128"/>
              </a:rPr>
              <a:t> -m S=demo -d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solution.db</a:t>
            </a:r>
            <a:r>
              <a:rPr lang="en-US" altLang="en-US" sz="1800" dirty="0">
                <a:ea typeface="ＭＳ Ｐゴシック" panose="020B0600070205080204" pitchFamily="34" charset="-128"/>
              </a:rPr>
              <a:t> -a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secure.acf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Check who’s connected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casr</a:t>
            </a:r>
            <a:r>
              <a:rPr lang="en-US" altLang="en-US" sz="1800" dirty="0">
                <a:ea typeface="ＭＳ Ｐゴシック" panose="020B0600070205080204" pitchFamily="34" charset="-128"/>
              </a:rPr>
              <a:t> 1</a:t>
            </a: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Verify that 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acc.sec</a:t>
            </a:r>
            <a:r>
              <a:rPr lang="en-US" altLang="en-US" sz="2200" dirty="0">
                <a:ea typeface="ＭＳ Ｐゴシック" panose="020B0600070205080204" pitchFamily="34" charset="-128"/>
              </a:rPr>
              <a:t>. rules are defined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asdbdump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E09C6F-A3FF-8743-8442-BAA466EBB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127" y="1008856"/>
            <a:ext cx="4378036" cy="5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2 – access it</a:t>
            </a: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camonitor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demo:ramp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896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Enable Access Security .. and test it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111" y="1008856"/>
            <a:ext cx="9834416" cy="5336526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Window 2</a:t>
            </a:r>
          </a:p>
          <a:p>
            <a:pPr marL="403225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Verify that the “training” user can no longer write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caput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dirty="0">
                <a:ea typeface="ＭＳ Ｐゴシック" panose="020B0600070205080204" pitchFamily="34" charset="-128"/>
              </a:rPr>
              <a:t> 5</a:t>
            </a: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Change the mode, check we can write in that state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caput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demo:accessState</a:t>
            </a:r>
            <a:r>
              <a:rPr lang="en-US" altLang="en-US" dirty="0">
                <a:ea typeface="ＭＳ Ｐゴシック" panose="020B0600070205080204" pitchFamily="34" charset="-128"/>
              </a:rPr>
              <a:t> 1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caput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dirty="0">
                <a:ea typeface="ＭＳ Ｐゴシック" panose="020B0600070205080204" pitchFamily="34" charset="-128"/>
              </a:rPr>
              <a:t> 5</a:t>
            </a:r>
          </a:p>
          <a:p>
            <a:pPr marL="744538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Back to normal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caput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demo:accessState</a:t>
            </a:r>
            <a:r>
              <a:rPr lang="en-US" altLang="en-US" dirty="0">
                <a:ea typeface="ＭＳ Ｐゴシック" panose="020B0600070205080204" pitchFamily="34" charset="-128"/>
              </a:rPr>
              <a:t> 0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caput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dirty="0">
                <a:ea typeface="ＭＳ Ｐゴシック" panose="020B0600070205080204" pitchFamily="34" charset="-128"/>
              </a:rPr>
              <a:t> 10</a:t>
            </a:r>
          </a:p>
          <a:p>
            <a:pPr marL="744538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97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Enable Access Security .. and test it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111" y="1008856"/>
            <a:ext cx="9834416" cy="5336526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Window 2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Change to ”expert” (password is $expert), check if that user can write</a:t>
            </a: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su</a:t>
            </a:r>
            <a:r>
              <a:rPr lang="en-US" altLang="en-US" dirty="0">
                <a:ea typeface="ＭＳ Ｐゴシック" panose="020B0600070205080204" pitchFamily="34" charset="-128"/>
              </a:rPr>
              <a:t> expert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caput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dirty="0">
                <a:ea typeface="ＭＳ Ｐゴシック" panose="020B0600070205080204" pitchFamily="34" charset="-128"/>
              </a:rPr>
              <a:t> 5</a:t>
            </a:r>
          </a:p>
          <a:p>
            <a:pPr marL="744538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Check if that is independent from the “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demo:accessState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48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66F5EA9-5B97-43E7-BEFB-9B515288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Check with GUI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232F533-9C46-4101-9D92-6755C70FB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110" y="1146048"/>
            <a:ext cx="10434041" cy="5199334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Create a display or use </a:t>
            </a:r>
            <a:r>
              <a:rPr lang="en-US" altLang="en-US" dirty="0" err="1">
                <a:ea typeface="ＭＳ Ｐゴシック" panose="020B0600070205080204" pitchFamily="34" charset="-128"/>
              </a:rPr>
              <a:t>solution.bob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Note how the text entry for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demo:limit</a:t>
            </a:r>
            <a:r>
              <a:rPr lang="en-US" altLang="en-US" dirty="0">
                <a:ea typeface="ＭＳ Ｐゴシック" panose="020B0600070205080204" pitchFamily="34" charset="-128"/>
              </a:rPr>
              <a:t> changes based on mode</a:t>
            </a: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D020035-318A-954F-9CDE-6E84296F3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050" y="2876549"/>
            <a:ext cx="5081732" cy="322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65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C1DF-6287-F640-B8B7-6A886436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DEDE9-3FBB-B142-9C42-DC7928B46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used ‘</a:t>
            </a:r>
            <a:r>
              <a:rPr lang="en-US" dirty="0" err="1"/>
              <a:t>softIoc</a:t>
            </a:r>
            <a:r>
              <a:rPr lang="en-US" dirty="0"/>
              <a:t>’ and its ’-a /path/to/</a:t>
            </a:r>
            <a:r>
              <a:rPr lang="en-US" dirty="0" err="1"/>
              <a:t>config.asg</a:t>
            </a:r>
            <a:r>
              <a:rPr lang="en-US" dirty="0"/>
              <a:t>’ option.</a:t>
            </a:r>
          </a:p>
          <a:p>
            <a:r>
              <a:rPr lang="en-US" dirty="0"/>
              <a:t>Run with added option ‘-v’ to see what would go into the </a:t>
            </a:r>
            <a:r>
              <a:rPr lang="en-US" dirty="0" err="1"/>
              <a:t>st.cmd</a:t>
            </a:r>
            <a:r>
              <a:rPr lang="en-US" dirty="0"/>
              <a:t> of a </a:t>
            </a:r>
            <a:r>
              <a:rPr lang="en-US" dirty="0" err="1"/>
              <a:t>makeBaseApp</a:t>
            </a:r>
            <a:r>
              <a:rPr lang="en-US" dirty="0"/>
              <a:t> IOC</a:t>
            </a:r>
          </a:p>
          <a:p>
            <a:endParaRPr lang="en-US" dirty="0"/>
          </a:p>
          <a:p>
            <a:pPr marL="401637" lvl="1" indent="0">
              <a:buNone/>
            </a:pPr>
            <a:r>
              <a:rPr lang="en-US" sz="2000" dirty="0">
                <a:latin typeface="Courier" pitchFamily="2" charset="0"/>
              </a:rPr>
              <a:t>﻿$ </a:t>
            </a:r>
            <a:r>
              <a:rPr lang="en-US" sz="2000" dirty="0" err="1">
                <a:latin typeface="Courier" pitchFamily="2" charset="0"/>
              </a:rPr>
              <a:t>softIoc</a:t>
            </a:r>
            <a:r>
              <a:rPr lang="en-US" sz="2000" dirty="0">
                <a:latin typeface="Courier" pitchFamily="2" charset="0"/>
              </a:rPr>
              <a:t> -v -m S=demo -a </a:t>
            </a:r>
            <a:r>
              <a:rPr lang="en-US" sz="2000" dirty="0" err="1">
                <a:latin typeface="Courier" pitchFamily="2" charset="0"/>
              </a:rPr>
              <a:t>secure.acf</a:t>
            </a:r>
            <a:r>
              <a:rPr lang="en-US" sz="2000" dirty="0">
                <a:latin typeface="Courier" pitchFamily="2" charset="0"/>
              </a:rPr>
              <a:t> -d </a:t>
            </a:r>
            <a:r>
              <a:rPr lang="en-US" sz="2000" dirty="0" err="1">
                <a:latin typeface="Courier" pitchFamily="2" charset="0"/>
              </a:rPr>
              <a:t>solution.db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…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 err="1">
                <a:latin typeface="Courier" pitchFamily="2" charset="0"/>
              </a:rPr>
              <a:t>asSetSubstitutions</a:t>
            </a:r>
            <a:r>
              <a:rPr lang="en-US" sz="2000" dirty="0">
                <a:latin typeface="Courier" pitchFamily="2" charset="0"/>
              </a:rPr>
              <a:t>("S=demo")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 err="1">
                <a:latin typeface="Courier" pitchFamily="2" charset="0"/>
              </a:rPr>
              <a:t>asSetFilename</a:t>
            </a:r>
            <a:r>
              <a:rPr lang="en-US" sz="2000" dirty="0">
                <a:latin typeface="Courier" pitchFamily="2" charset="0"/>
              </a:rPr>
              <a:t>("</a:t>
            </a:r>
            <a:r>
              <a:rPr lang="en-US" sz="2000" dirty="0" err="1">
                <a:latin typeface="Courier" pitchFamily="2" charset="0"/>
              </a:rPr>
              <a:t>secure.acf</a:t>
            </a:r>
            <a:r>
              <a:rPr lang="en-US" sz="2000" dirty="0">
                <a:latin typeface="Courier" pitchFamily="2" charset="0"/>
              </a:rPr>
              <a:t>")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…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 err="1">
                <a:latin typeface="Courier" pitchFamily="2" charset="0"/>
              </a:rPr>
              <a:t>dbLoadRecords</a:t>
            </a:r>
            <a:r>
              <a:rPr lang="en-US" sz="2000" dirty="0">
                <a:latin typeface="Courier" pitchFamily="2" charset="0"/>
              </a:rPr>
              <a:t>("</a:t>
            </a:r>
            <a:r>
              <a:rPr lang="en-US" sz="2000" dirty="0" err="1">
                <a:latin typeface="Courier" pitchFamily="2" charset="0"/>
              </a:rPr>
              <a:t>solution.db</a:t>
            </a:r>
            <a:r>
              <a:rPr lang="en-US" sz="2000" dirty="0">
                <a:latin typeface="Courier" pitchFamily="2" charset="0"/>
              </a:rPr>
              <a:t>", "S=demo")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 err="1">
                <a:latin typeface="Courier" pitchFamily="2" charset="0"/>
              </a:rPr>
              <a:t>iocInit</a:t>
            </a:r>
            <a:r>
              <a:rPr lang="en-US" sz="2000" dirty="0">
                <a:latin typeface="Courier" pitchFamily="2" charset="0"/>
              </a:rPr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511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539</Words>
  <Application>Microsoft Macintosh PowerPoint</Application>
  <PresentationFormat>Widescreen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Arial Black</vt:lpstr>
      <vt:lpstr>Century Gothic</vt:lpstr>
      <vt:lpstr>Courier</vt:lpstr>
      <vt:lpstr>ORNL</vt:lpstr>
      <vt:lpstr>Channel Access Security Lab</vt:lpstr>
      <vt:lpstr>Plan</vt:lpstr>
      <vt:lpstr>Open two terminal windows</vt:lpstr>
      <vt:lpstr>Add Access Security</vt:lpstr>
      <vt:lpstr>Enable Access Security</vt:lpstr>
      <vt:lpstr>Enable Access Security .. and test it</vt:lpstr>
      <vt:lpstr>Enable Access Security .. and test it</vt:lpstr>
      <vt:lpstr>Check with GUI</vt:lpstr>
      <vt:lpstr>Note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2026-06-19T13:35:03Z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